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1" r:id="rId5"/>
    <p:sldId id="267" r:id="rId6"/>
    <p:sldId id="270" r:id="rId7"/>
    <p:sldId id="272" r:id="rId8"/>
    <p:sldId id="281" r:id="rId9"/>
    <p:sldId id="280" r:id="rId10"/>
    <p:sldId id="271" r:id="rId11"/>
    <p:sldId id="275" r:id="rId12"/>
    <p:sldId id="278" r:id="rId13"/>
    <p:sldId id="274" r:id="rId14"/>
    <p:sldId id="279" r:id="rId15"/>
    <p:sldId id="276" r:id="rId16"/>
    <p:sldId id="26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76160" autoAdjust="0"/>
  </p:normalViewPr>
  <p:slideViewPr>
    <p:cSldViewPr snapToGrid="0">
      <p:cViewPr varScale="1">
        <p:scale>
          <a:sx n="59" d="100"/>
          <a:sy n="59" d="100"/>
        </p:scale>
        <p:origin x="267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0.png"/><Relationship Id="rId18" Type="http://schemas.openxmlformats.org/officeDocument/2006/relationships/image" Target="../media/image37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41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47.png"/><Relationship Id="rId10" Type="http://schemas.openxmlformats.org/officeDocument/2006/relationships/image" Target="../media/image19.svg"/><Relationship Id="rId19" Type="http://schemas.openxmlformats.org/officeDocument/2006/relationships/image" Target="../media/image48.pn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8.png"/><Relationship Id="rId1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17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11.png"/><Relationship Id="rId10" Type="http://schemas.openxmlformats.org/officeDocument/2006/relationships/image" Target="../media/image15.svg"/><Relationship Id="rId19" Type="http://schemas.openxmlformats.org/officeDocument/2006/relationships/image" Target="../media/image33.png"/><Relationship Id="rId4" Type="http://schemas.openxmlformats.org/officeDocument/2006/relationships/image" Target="../media/image2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hyperlink" Target="https://github.com/dirakkk/vitrine-support-meetup/blob/main/demo-jenkins-2.53/demo.webm?raw=tru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github.com/dirakkk/vitrine-support-meetup/tree/main/demo-ansibl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0.png"/><Relationship Id="rId18" Type="http://schemas.openxmlformats.org/officeDocument/2006/relationships/image" Target="../media/image40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37.png"/><Relationship Id="rId10" Type="http://schemas.openxmlformats.org/officeDocument/2006/relationships/image" Target="../media/image19.sv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25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30.png"/><Relationship Id="rId10" Type="http://schemas.openxmlformats.org/officeDocument/2006/relationships/image" Target="../media/image43.png"/><Relationship Id="rId19" Type="http://schemas.openxmlformats.org/officeDocument/2006/relationships/image" Target="../media/image45.png"/><Relationship Id="rId4" Type="http://schemas.openxmlformats.org/officeDocument/2006/relationships/image" Target="../media/image17.svg"/><Relationship Id="rId9" Type="http://schemas.openxmlformats.org/officeDocument/2006/relationships/image" Target="../media/image4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BA704B-FA43-EAF5-B049-2887843E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79" y="974700"/>
            <a:ext cx="8644771" cy="53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1388743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13106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128058" y="2074227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4237261" y="2660733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Verification</a:t>
            </a:r>
            <a:r>
              <a:rPr lang="fr-FR" dirty="0"/>
              <a:t>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6160275" y="2658069"/>
            <a:ext cx="329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  <a:br>
              <a:rPr lang="fr-FR" dirty="0"/>
            </a:br>
            <a:r>
              <a:rPr lang="fr-FR" dirty="0"/>
              <a:t>Mais aussi lecture des étiquettes du ticket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118188" y="522779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04" y="4689958"/>
            <a:ext cx="906347" cy="90634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452572" y="5599465"/>
            <a:ext cx="28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396403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12333" y="4881334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573340" y="5609021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PR de report 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1333500" y="1746676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virage 31">
            <a:extLst>
              <a:ext uri="{FF2B5EF4-FFF2-40B4-BE49-F238E27FC236}">
                <a16:creationId xmlns:a16="http://schemas.microsoft.com/office/drawing/2014/main" id="{3971B353-1ED3-EDCF-79CE-59EC19375B8F}"/>
              </a:ext>
            </a:extLst>
          </p:cNvPr>
          <p:cNvSpPr/>
          <p:nvPr/>
        </p:nvSpPr>
        <p:spPr>
          <a:xfrm flipV="1">
            <a:off x="1371133" y="4581465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9395" y="3090956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607447" y="3835193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Catamania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306002" y="3111881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23057" y="2057751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30145" y="2624560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3053282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3" name="ZoneTexte 41">
            <a:extLst>
              <a:ext uri="{FF2B5EF4-FFF2-40B4-BE49-F238E27FC236}">
                <a16:creationId xmlns:a16="http://schemas.microsoft.com/office/drawing/2014/main" id="{2EA5C8C0-997F-3909-9BD1-4A5F389B9037}"/>
              </a:ext>
            </a:extLst>
          </p:cNvPr>
          <p:cNvSpPr txBox="1"/>
          <p:nvPr/>
        </p:nvSpPr>
        <p:spPr>
          <a:xfrm>
            <a:off x="10066292" y="1414228"/>
            <a:ext cx="169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Catamania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63595" y="816789"/>
            <a:ext cx="1318854" cy="1318854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8" y="816789"/>
            <a:ext cx="7490021" cy="639005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utiliser du code qui ne constitue pas l’application , mais qui permet aux développeurs d’avancer plus  rapidement et de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Auparavant c’était essentiellement des outils maintenus par les opérationnels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Les outils se sont multipliés et améliorés, devenant pilotables par des scripts que les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dévellopeurs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peuvent s’approprier.</a:t>
            </a:r>
          </a:p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 , le développeur peut agir  pour rendre son travail plus efficace.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L’intérêt d’investir dans ces outils devient alors arithmétique, car  mobiliser un développeur est rentable si le code automatise une tâche fortement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récurente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, et/ou  si cette tâche est partagée par d’autres.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sz="1200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8" y="960304"/>
            <a:ext cx="1053829" cy="1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Les outils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n’ont pas cessé de progresser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 Un simple script pour créer un serveur, le  façonner  et répliquer à loisirs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 Un autre pour détecter les failles de sécurité ou une mauvaise indentation dans une application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activent la collaboration entre les Dev et les Ops, car une plus grande partie de leurs compétences se chevauchent, ce qui érodent les difficultés de communication.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E94C8-4384-8D8E-B858-5BCEF514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DevOps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A6C5C-F3AB-F6D0-F78D-360D334A93E3}"/>
              </a:ext>
            </a:extLst>
          </p:cNvPr>
          <p:cNvSpPr txBox="1"/>
          <p:nvPr/>
        </p:nvSpPr>
        <p:spPr>
          <a:xfrm>
            <a:off x="1705219" y="164516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805D4E-EBDA-686C-307B-50B4558F90B3}"/>
              </a:ext>
            </a:extLst>
          </p:cNvPr>
          <p:cNvSpPr txBox="1"/>
          <p:nvPr/>
        </p:nvSpPr>
        <p:spPr>
          <a:xfrm>
            <a:off x="1705219" y="4163648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de l’Infrastructure as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928A4B-8F0F-9B8A-906A-AB253FF7A0DA}"/>
              </a:ext>
            </a:extLst>
          </p:cNvPr>
          <p:cNvSpPr txBox="1"/>
          <p:nvPr/>
        </p:nvSpPr>
        <p:spPr>
          <a:xfrm>
            <a:off x="2078683" y="222937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sans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et la problématique des équipes Forge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2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B47878-C4E6-4A30-43B6-0AE8EFF8E132}"/>
              </a:ext>
            </a:extLst>
          </p:cNvPr>
          <p:cNvSpPr txBox="1"/>
          <p:nvPr/>
        </p:nvSpPr>
        <p:spPr>
          <a:xfrm>
            <a:off x="2078683" y="2757629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avec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3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512995-74BE-F8C7-B41D-F04C6F085105}"/>
              </a:ext>
            </a:extLst>
          </p:cNvPr>
          <p:cNvSpPr txBox="1"/>
          <p:nvPr/>
        </p:nvSpPr>
        <p:spPr>
          <a:xfrm>
            <a:off x="2078683" y="4812722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avec Ansible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live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coding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9" name="Image 8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EE1901D-11C2-F1A4-09EE-AF17E282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3331</TotalTime>
  <Words>1074</Words>
  <Application>Microsoft Office PowerPoint</Application>
  <PresentationFormat>Grand écran</PresentationFormat>
  <Paragraphs>127</Paragraphs>
  <Slides>13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3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Présentation PowerPoint</vt:lpstr>
      <vt:lpstr>Démos pour le DevOps</vt:lpstr>
      <vt:lpstr>La machine cible</vt:lpstr>
      <vt:lpstr>IaC sur cloud DigitalOcean (Iaas) </vt:lpstr>
      <vt:lpstr>Avec Github on doit utiliser les GithubAction</vt:lpstr>
      <vt:lpstr>Dev build and Deploy : les githubActions à la manœuvre </vt:lpstr>
      <vt:lpstr>Une vue un peu simplifiée de notre github action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33</cp:revision>
  <dcterms:created xsi:type="dcterms:W3CDTF">2024-11-27T08:46:35Z</dcterms:created>
  <dcterms:modified xsi:type="dcterms:W3CDTF">2025-01-25T16:32:43Z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